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251282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266885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35490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496379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165550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590740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896799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199261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153048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41310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026DF6-7533-44BA-B3AE-EF9C6352FED6}" type="datetimeFigureOut">
              <a:rPr lang="es-ES" smtClean="0"/>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B06D36-3F70-4994-9F83-8799FA2D0D08}" type="slidenum">
              <a:rPr lang="es-ES" smtClean="0"/>
              <a:t>‹Nº›</a:t>
            </a:fld>
            <a:endParaRPr lang="es-ES"/>
          </a:p>
        </p:txBody>
      </p:sp>
    </p:spTree>
    <p:extLst>
      <p:ext uri="{BB962C8B-B14F-4D97-AF65-F5344CB8AC3E}">
        <p14:creationId xmlns:p14="http://schemas.microsoft.com/office/powerpoint/2010/main" val="4249056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26DF6-7533-44BA-B3AE-EF9C6352FED6}" type="datetimeFigureOut">
              <a:rPr lang="es-ES" smtClean="0"/>
              <a:t>08/04/2017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06D36-3F70-4994-9F83-8799FA2D0D08}" type="slidenum">
              <a:rPr lang="es-ES" smtClean="0"/>
              <a:t>‹Nº›</a:t>
            </a:fld>
            <a:endParaRPr lang="es-ES"/>
          </a:p>
        </p:txBody>
      </p:sp>
    </p:spTree>
    <p:extLst>
      <p:ext uri="{BB962C8B-B14F-4D97-AF65-F5344CB8AC3E}">
        <p14:creationId xmlns:p14="http://schemas.microsoft.com/office/powerpoint/2010/main" val="7408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772816"/>
            <a:ext cx="8568952" cy="2677656"/>
          </a:xfrm>
          <a:prstGeom prst="rect">
            <a:avLst/>
          </a:prstGeom>
        </p:spPr>
        <p:txBody>
          <a:bodyPr wrap="square">
            <a:spAutoFit/>
          </a:bodyPr>
          <a:lstStyle/>
          <a:p>
            <a:r>
              <a:rPr lang="es-ES" sz="2400" b="1" dirty="0" smtClean="0"/>
              <a:t>Estándar</a:t>
            </a:r>
            <a:r>
              <a:rPr lang="es-ES" sz="2400" dirty="0"/>
              <a:t>. Según la organización internacional para la </a:t>
            </a:r>
            <a:r>
              <a:rPr lang="es-ES" sz="2400" dirty="0" err="1"/>
              <a:t>estándarización</a:t>
            </a:r>
            <a:r>
              <a:rPr lang="es-ES" sz="2400" dirty="0"/>
              <a:t> ISO (</a:t>
            </a:r>
            <a:r>
              <a:rPr lang="es-ES" sz="2400" i="1" dirty="0"/>
              <a:t>International </a:t>
            </a:r>
            <a:r>
              <a:rPr lang="es-ES" sz="2400" i="1" dirty="0" err="1"/>
              <a:t>Organization</a:t>
            </a:r>
            <a:r>
              <a:rPr lang="es-ES" sz="2400" i="1" dirty="0"/>
              <a:t> </a:t>
            </a:r>
            <a:r>
              <a:rPr lang="es-ES" sz="2400" i="1" dirty="0" err="1"/>
              <a:t>for</a:t>
            </a:r>
            <a:r>
              <a:rPr lang="es-ES" sz="2400" i="1" dirty="0"/>
              <a:t> </a:t>
            </a:r>
            <a:r>
              <a:rPr lang="es-ES" sz="2400" i="1" dirty="0" err="1"/>
              <a:t>Standarization</a:t>
            </a:r>
            <a:r>
              <a:rPr lang="es-ES" sz="2400" dirty="0"/>
              <a:t>) un </a:t>
            </a:r>
            <a:r>
              <a:rPr lang="es-ES" sz="2400" dirty="0" err="1"/>
              <a:t>estandar</a:t>
            </a:r>
            <a:r>
              <a:rPr lang="es-ES" sz="2400" dirty="0"/>
              <a:t> no es más que un conjunto de acuerdos documentados que contienen especificaciones técnicas u otros criterios específicos, utilizados como reglas, guías o como una definición de características que aseguren que los materiales, productos, procesos y servicios se ajustan a su propósito.</a:t>
            </a:r>
          </a:p>
        </p:txBody>
      </p:sp>
      <p:sp>
        <p:nvSpPr>
          <p:cNvPr id="5" name="4 Rectángulo"/>
          <p:cNvSpPr/>
          <p:nvPr/>
        </p:nvSpPr>
        <p:spPr>
          <a:xfrm>
            <a:off x="323528" y="797888"/>
            <a:ext cx="6212150" cy="523220"/>
          </a:xfrm>
          <a:prstGeom prst="rect">
            <a:avLst/>
          </a:prstGeom>
        </p:spPr>
        <p:txBody>
          <a:bodyPr wrap="none">
            <a:spAutoFit/>
          </a:bodyPr>
          <a:lstStyle/>
          <a:p>
            <a:r>
              <a:rPr lang="es-ES" sz="2800" b="1" dirty="0"/>
              <a:t>Estándares eLearning. El modelo SCORM</a:t>
            </a:r>
            <a:endParaRPr lang="es-ES" sz="2800" dirty="0"/>
          </a:p>
        </p:txBody>
      </p:sp>
    </p:spTree>
    <p:extLst>
      <p:ext uri="{BB962C8B-B14F-4D97-AF65-F5344CB8AC3E}">
        <p14:creationId xmlns:p14="http://schemas.microsoft.com/office/powerpoint/2010/main" val="45293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60648"/>
            <a:ext cx="8208912" cy="923330"/>
          </a:xfrm>
          <a:prstGeom prst="rect">
            <a:avLst/>
          </a:prstGeom>
        </p:spPr>
        <p:txBody>
          <a:bodyPr wrap="square">
            <a:spAutoFit/>
          </a:bodyPr>
          <a:lstStyle/>
          <a:p>
            <a:r>
              <a:rPr lang="es-ES" b="1" dirty="0"/>
              <a:t>Objeto de aprendizaje</a:t>
            </a:r>
            <a:r>
              <a:rPr lang="es-ES" dirty="0"/>
              <a:t>. Un objeto de aprendizaje (LO) es la unidad mínima de aprendizaje que por sí misma tiene sentido y es independiente del contexto. Cuando un LO se somete a un estándar adquiere las </a:t>
            </a:r>
            <a:r>
              <a:rPr lang="es-ES" b="1" dirty="0" smtClean="0"/>
              <a:t>características</a:t>
            </a:r>
            <a:r>
              <a:rPr lang="es-ES" dirty="0" smtClean="0"/>
              <a:t>:</a:t>
            </a:r>
            <a:endParaRPr lang="es-ES" dirty="0"/>
          </a:p>
        </p:txBody>
      </p:sp>
      <p:sp>
        <p:nvSpPr>
          <p:cNvPr id="3" name="2 Rectángulo"/>
          <p:cNvSpPr/>
          <p:nvPr/>
        </p:nvSpPr>
        <p:spPr>
          <a:xfrm>
            <a:off x="323528" y="1484784"/>
            <a:ext cx="8496944" cy="4524315"/>
          </a:xfrm>
          <a:prstGeom prst="rect">
            <a:avLst/>
          </a:prstGeom>
        </p:spPr>
        <p:txBody>
          <a:bodyPr wrap="square">
            <a:spAutoFit/>
          </a:bodyPr>
          <a:lstStyle/>
          <a:p>
            <a:r>
              <a:rPr lang="es-ES" b="1" i="1" dirty="0" smtClean="0"/>
              <a:t>Accesibilidad</a:t>
            </a:r>
            <a:r>
              <a:rPr lang="es-ES" dirty="0" smtClean="0"/>
              <a:t>: capacidad de acceder a los componentes de </a:t>
            </a:r>
            <a:r>
              <a:rPr lang="es-ES" dirty="0"/>
              <a:t>enseñanza </a:t>
            </a:r>
            <a:r>
              <a:rPr lang="es-ES" dirty="0" smtClean="0"/>
              <a:t>desde un sitio distante a través de las tecnologías web, así como distribuirlos a otros sitios.</a:t>
            </a:r>
          </a:p>
          <a:p>
            <a:endParaRPr lang="es-ES" dirty="0" smtClean="0"/>
          </a:p>
          <a:p>
            <a:r>
              <a:rPr lang="es-ES" b="1" i="1" dirty="0" smtClean="0"/>
              <a:t>Adaptabilidad</a:t>
            </a:r>
            <a:r>
              <a:rPr lang="es-ES" dirty="0" smtClean="0"/>
              <a:t>: capacidad de personalizar la formación en función de las necesidades de las personas y organizaciones.</a:t>
            </a:r>
          </a:p>
          <a:p>
            <a:endParaRPr lang="es-ES" dirty="0" smtClean="0"/>
          </a:p>
          <a:p>
            <a:r>
              <a:rPr lang="es-ES" b="1" i="1" dirty="0" smtClean="0"/>
              <a:t>Durabilidad</a:t>
            </a:r>
            <a:r>
              <a:rPr lang="es-ES" dirty="0" smtClean="0"/>
              <a:t>: capacidad de resistir a la evolución de la tecnología sin necesitar una </a:t>
            </a:r>
            <a:r>
              <a:rPr lang="es-ES" dirty="0" err="1" smtClean="0"/>
              <a:t>reconcepción</a:t>
            </a:r>
            <a:r>
              <a:rPr lang="es-ES" dirty="0" smtClean="0"/>
              <a:t>, una reconfiguración o una reescritura del código.</a:t>
            </a:r>
          </a:p>
          <a:p>
            <a:endParaRPr lang="es-ES" dirty="0" smtClean="0"/>
          </a:p>
          <a:p>
            <a:r>
              <a:rPr lang="es-ES" b="1" i="1" dirty="0" smtClean="0"/>
              <a:t>Interoperabilidad</a:t>
            </a:r>
            <a:r>
              <a:rPr lang="es-ES" dirty="0" smtClean="0"/>
              <a:t>: capacidad de utilizarse en otro emplazamiento y con otro conjunto de herramientas o sobre otra plataforma de componentes de enseñanza desarrolladas dentro de un sitio, con un cierto conjunto de herramientas o sobre una cierta plataforma. Existen numerosos niveles de interoperabilidad.</a:t>
            </a:r>
          </a:p>
          <a:p>
            <a:endParaRPr lang="es-ES" dirty="0" smtClean="0"/>
          </a:p>
          <a:p>
            <a:r>
              <a:rPr lang="es-ES" b="1" i="1" dirty="0" smtClean="0"/>
              <a:t>Reusabilidad</a:t>
            </a:r>
            <a:r>
              <a:rPr lang="es-ES" dirty="0" smtClean="0"/>
              <a:t>: flexibilidad que permite integrar componentes de enseñanza dentro de múltiples contextos y aplicaciones.</a:t>
            </a:r>
            <a:endParaRPr lang="es-ES" dirty="0"/>
          </a:p>
        </p:txBody>
      </p:sp>
    </p:spTree>
    <p:extLst>
      <p:ext uri="{BB962C8B-B14F-4D97-AF65-F5344CB8AC3E}">
        <p14:creationId xmlns:p14="http://schemas.microsoft.com/office/powerpoint/2010/main" val="3363044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16632"/>
            <a:ext cx="8496944" cy="1938992"/>
          </a:xfrm>
          <a:prstGeom prst="rect">
            <a:avLst/>
          </a:prstGeom>
        </p:spPr>
        <p:txBody>
          <a:bodyPr wrap="square">
            <a:spAutoFit/>
          </a:bodyPr>
          <a:lstStyle/>
          <a:p>
            <a:r>
              <a:rPr lang="es-ES" sz="2400" b="1" dirty="0"/>
              <a:t>Tipos de estándares de contenidos educativos:</a:t>
            </a:r>
            <a:endParaRPr lang="es-ES" sz="2400" dirty="0"/>
          </a:p>
          <a:p>
            <a:r>
              <a:rPr lang="es-ES" sz="2400" dirty="0"/>
              <a:t>• Estándares de metadatos</a:t>
            </a:r>
          </a:p>
          <a:p>
            <a:r>
              <a:rPr lang="es-ES" sz="2400" dirty="0"/>
              <a:t>• Estándares para el empaquetamiento</a:t>
            </a:r>
          </a:p>
          <a:p>
            <a:r>
              <a:rPr lang="es-ES" sz="2400" dirty="0"/>
              <a:t>• Estándares para la secuenciación y navegación</a:t>
            </a:r>
          </a:p>
          <a:p>
            <a:r>
              <a:rPr lang="es-ES" sz="2400" dirty="0"/>
              <a:t>• Estándares para la comunicación contenidos-plataforma</a:t>
            </a:r>
          </a:p>
        </p:txBody>
      </p:sp>
      <p:sp>
        <p:nvSpPr>
          <p:cNvPr id="3" name="2 Rectángulo"/>
          <p:cNvSpPr/>
          <p:nvPr/>
        </p:nvSpPr>
        <p:spPr>
          <a:xfrm>
            <a:off x="192038" y="2055624"/>
            <a:ext cx="8856984" cy="4601260"/>
          </a:xfrm>
          <a:prstGeom prst="rect">
            <a:avLst/>
          </a:prstGeom>
        </p:spPr>
        <p:txBody>
          <a:bodyPr wrap="square">
            <a:spAutoFit/>
          </a:bodyPr>
          <a:lstStyle/>
          <a:p>
            <a:r>
              <a:rPr lang="es-ES" b="1" dirty="0" smtClean="0"/>
              <a:t>Metadatos </a:t>
            </a:r>
            <a:r>
              <a:rPr lang="es-ES" dirty="0"/>
              <a:t>son datos sobre otros datos. En este caso estamos hablando de datos relativos a los LO. </a:t>
            </a:r>
            <a:endParaRPr lang="es-ES" dirty="0" smtClean="0"/>
          </a:p>
          <a:p>
            <a:endParaRPr lang="es-ES" sz="1100" dirty="0"/>
          </a:p>
          <a:p>
            <a:r>
              <a:rPr lang="es-ES" b="1" dirty="0" smtClean="0"/>
              <a:t>Empaquetamiento</a:t>
            </a:r>
            <a:r>
              <a:rPr lang="es-ES" dirty="0" smtClean="0"/>
              <a:t> </a:t>
            </a:r>
            <a:r>
              <a:rPr lang="es-ES" dirty="0"/>
              <a:t>permiten definir el mecanismo para unir distintos LO creando paquetes de contenido que puedan ser compartidos entre distintos LMS. </a:t>
            </a:r>
            <a:endParaRPr lang="es-ES" dirty="0" smtClean="0"/>
          </a:p>
          <a:p>
            <a:endParaRPr lang="es-ES" sz="1100" dirty="0" smtClean="0"/>
          </a:p>
          <a:p>
            <a:r>
              <a:rPr lang="es-ES" b="1" dirty="0" smtClean="0"/>
              <a:t>Secuenciación </a:t>
            </a:r>
            <a:r>
              <a:rPr lang="es-ES" b="1" dirty="0"/>
              <a:t>y navegación </a:t>
            </a:r>
            <a:r>
              <a:rPr lang="es-ES" dirty="0"/>
              <a:t>comprende información que pueden tener los paquetes de contenido así como las características técnicas del LMS </a:t>
            </a:r>
            <a:r>
              <a:rPr lang="es-ES" dirty="0" smtClean="0"/>
              <a:t>(</a:t>
            </a:r>
            <a:r>
              <a:rPr lang="es-ES" i="1" dirty="0" err="1" smtClean="0"/>
              <a:t>Learning</a:t>
            </a:r>
            <a:r>
              <a:rPr lang="es-ES" i="1" dirty="0" smtClean="0"/>
              <a:t> Management </a:t>
            </a:r>
            <a:r>
              <a:rPr lang="es-ES" i="1" dirty="0" err="1" smtClean="0"/>
              <a:t>System</a:t>
            </a:r>
            <a:r>
              <a:rPr lang="es-ES" dirty="0" smtClean="0"/>
              <a:t>) para </a:t>
            </a:r>
            <a:r>
              <a:rPr lang="es-ES" dirty="0"/>
              <a:t>evaluar las peticiones de navegación que se le hagan y actividades relacionadas. Por ejemplo, es posible que mientras que no se hayan cubierto ciertos contenidos no se pueda acceder a otros. </a:t>
            </a:r>
            <a:endParaRPr lang="es-ES" dirty="0" smtClean="0"/>
          </a:p>
          <a:p>
            <a:endParaRPr lang="es-ES" sz="1100" dirty="0"/>
          </a:p>
          <a:p>
            <a:r>
              <a:rPr lang="es-ES" b="1" dirty="0" smtClean="0"/>
              <a:t>Comunicación </a:t>
            </a:r>
            <a:r>
              <a:rPr lang="es-ES" b="1" dirty="0"/>
              <a:t>contenido-plataforma</a:t>
            </a:r>
            <a:r>
              <a:rPr lang="es-ES" dirty="0"/>
              <a:t> definen los requerimientos de la plataforma para poder comunicarse con los contenidos y saber si un contenidos está iniciado, finalizado, en estado de error, </a:t>
            </a:r>
            <a:r>
              <a:rPr lang="es-ES" dirty="0" err="1"/>
              <a:t>etc</a:t>
            </a:r>
            <a:r>
              <a:rPr lang="es-ES" dirty="0"/>
              <a:t>, así como la forma de guardar datos en función de operaciones, pudiendo así definirse la ruta seguida por el alumno, etc. La plataforma en ese sentido, ofrece un entorno de ejecución y una API estándar.</a:t>
            </a:r>
            <a:endParaRPr lang="es-ES" sz="2000" dirty="0"/>
          </a:p>
        </p:txBody>
      </p:sp>
    </p:spTree>
    <p:extLst>
      <p:ext uri="{BB962C8B-B14F-4D97-AF65-F5344CB8AC3E}">
        <p14:creationId xmlns:p14="http://schemas.microsoft.com/office/powerpoint/2010/main" val="3363044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620688"/>
            <a:ext cx="8640960" cy="1200329"/>
          </a:xfrm>
          <a:prstGeom prst="rect">
            <a:avLst/>
          </a:prstGeom>
        </p:spPr>
        <p:txBody>
          <a:bodyPr wrap="square">
            <a:spAutoFit/>
          </a:bodyPr>
          <a:lstStyle/>
          <a:p>
            <a:r>
              <a:rPr lang="es-ES" b="1" dirty="0" smtClean="0"/>
              <a:t>SCORM</a:t>
            </a:r>
            <a:r>
              <a:rPr lang="es-ES" dirty="0" smtClean="0"/>
              <a:t> (del inglés </a:t>
            </a:r>
            <a:r>
              <a:rPr lang="es-ES" b="1" i="1" dirty="0" err="1" smtClean="0"/>
              <a:t>Sharable</a:t>
            </a:r>
            <a:r>
              <a:rPr lang="es-ES" b="1" i="1" dirty="0" smtClean="0"/>
              <a:t> Content </a:t>
            </a:r>
            <a:r>
              <a:rPr lang="es-ES" b="1" i="1" dirty="0" err="1" smtClean="0"/>
              <a:t>Object</a:t>
            </a:r>
            <a:r>
              <a:rPr lang="es-ES" b="1" i="1" dirty="0" smtClean="0"/>
              <a:t> Reference </a:t>
            </a:r>
            <a:r>
              <a:rPr lang="es-ES" b="1" i="1" dirty="0" err="1" smtClean="0"/>
              <a:t>Model</a:t>
            </a:r>
            <a:r>
              <a:rPr lang="es-ES" dirty="0" smtClean="0"/>
              <a:t>) es un conjunto de </a:t>
            </a:r>
            <a:r>
              <a:rPr lang="es-ES" b="1" dirty="0" smtClean="0"/>
              <a:t>estándares y especificaciones</a:t>
            </a:r>
            <a:r>
              <a:rPr lang="es-ES" dirty="0" smtClean="0"/>
              <a:t> que permite crear objetos pedagógicos estructurados.</a:t>
            </a:r>
          </a:p>
          <a:p>
            <a:r>
              <a:rPr lang="es-ES" dirty="0" smtClean="0"/>
              <a:t>Es un conjunto de normas técnicas que permite a los sistemas de aprendizaje en línea importar y reutilizar contenidos de aprendizaje que se ajusten al estándar. </a:t>
            </a:r>
            <a:endParaRPr lang="es-ES" dirty="0"/>
          </a:p>
        </p:txBody>
      </p:sp>
      <p:sp>
        <p:nvSpPr>
          <p:cNvPr id="3" name="2 Rectángulo"/>
          <p:cNvSpPr/>
          <p:nvPr/>
        </p:nvSpPr>
        <p:spPr>
          <a:xfrm>
            <a:off x="251520" y="2132856"/>
            <a:ext cx="8640960" cy="1200329"/>
          </a:xfrm>
          <a:prstGeom prst="rect">
            <a:avLst/>
          </a:prstGeom>
        </p:spPr>
        <p:txBody>
          <a:bodyPr wrap="square">
            <a:spAutoFit/>
          </a:bodyPr>
          <a:lstStyle/>
          <a:p>
            <a:r>
              <a:rPr lang="es-ES" b="1" dirty="0" smtClean="0"/>
              <a:t>Estándares que conforman SCORM </a:t>
            </a:r>
          </a:p>
          <a:p>
            <a:r>
              <a:rPr lang="es-ES" dirty="0" smtClean="0"/>
              <a:t>La organización ADL (</a:t>
            </a:r>
            <a:r>
              <a:rPr lang="es-ES" i="1" dirty="0" err="1" smtClean="0"/>
              <a:t>Advanced</a:t>
            </a:r>
            <a:r>
              <a:rPr lang="es-ES" i="1" dirty="0" smtClean="0"/>
              <a:t> </a:t>
            </a:r>
            <a:r>
              <a:rPr lang="es-ES" i="1" dirty="0" err="1" smtClean="0"/>
              <a:t>Distributed</a:t>
            </a:r>
            <a:r>
              <a:rPr lang="es-ES" i="1" dirty="0" smtClean="0"/>
              <a:t> </a:t>
            </a:r>
            <a:r>
              <a:rPr lang="es-ES" i="1" dirty="0" err="1" smtClean="0"/>
              <a:t>Learning</a:t>
            </a:r>
            <a:r>
              <a:rPr lang="es-ES" dirty="0" smtClean="0"/>
              <a:t>) a cargo de este estándar no está sola en este proyecto, sino en colaboración con numerosas organizaciones, que trabajan también con las especificaciones destinadas al aprendizaje en línea. </a:t>
            </a:r>
            <a:endParaRPr lang="es-ES" dirty="0"/>
          </a:p>
        </p:txBody>
      </p:sp>
      <p:sp>
        <p:nvSpPr>
          <p:cNvPr id="4" name="3 Rectángulo"/>
          <p:cNvSpPr/>
          <p:nvPr/>
        </p:nvSpPr>
        <p:spPr>
          <a:xfrm>
            <a:off x="251520" y="3645024"/>
            <a:ext cx="8640960" cy="2154436"/>
          </a:xfrm>
          <a:prstGeom prst="rect">
            <a:avLst/>
          </a:prstGeom>
        </p:spPr>
        <p:txBody>
          <a:bodyPr wrap="square">
            <a:spAutoFit/>
          </a:bodyPr>
          <a:lstStyle/>
          <a:p>
            <a:r>
              <a:rPr lang="es-ES" b="1" dirty="0" smtClean="0"/>
              <a:t>Organizaciones que han sido integradas a la norma SCORM:</a:t>
            </a:r>
          </a:p>
          <a:p>
            <a:endParaRPr lang="es-ES" sz="800" b="1" dirty="0" smtClean="0"/>
          </a:p>
          <a:p>
            <a:r>
              <a:rPr lang="es-ES" i="1" dirty="0" smtClean="0"/>
              <a:t>- Alliance of </a:t>
            </a:r>
            <a:r>
              <a:rPr lang="es-ES" i="1" dirty="0" err="1" smtClean="0"/>
              <a:t>Remote</a:t>
            </a:r>
            <a:r>
              <a:rPr lang="es-ES" i="1" dirty="0" smtClean="0"/>
              <a:t> </a:t>
            </a:r>
            <a:r>
              <a:rPr lang="es-ES" i="1" dirty="0" err="1" smtClean="0"/>
              <a:t>Instructional</a:t>
            </a:r>
            <a:r>
              <a:rPr lang="es-ES" i="1" dirty="0" smtClean="0"/>
              <a:t> </a:t>
            </a:r>
            <a:r>
              <a:rPr lang="es-ES" i="1" dirty="0" err="1" smtClean="0"/>
              <a:t>Authoring</a:t>
            </a:r>
            <a:r>
              <a:rPr lang="es-ES" i="1" dirty="0" smtClean="0"/>
              <a:t> &amp; Distribución Networks </a:t>
            </a:r>
            <a:r>
              <a:rPr lang="es-ES" i="1" dirty="0" err="1" smtClean="0"/>
              <a:t>for</a:t>
            </a:r>
            <a:r>
              <a:rPr lang="es-ES" i="1" dirty="0" smtClean="0"/>
              <a:t> </a:t>
            </a:r>
            <a:r>
              <a:rPr lang="es-ES" i="1" dirty="0" err="1" smtClean="0"/>
              <a:t>Europe</a:t>
            </a:r>
            <a:r>
              <a:rPr lang="es-ES" dirty="0" smtClean="0"/>
              <a:t> (ARIADNE)</a:t>
            </a:r>
          </a:p>
          <a:p>
            <a:r>
              <a:rPr lang="es-ES" i="1" dirty="0" smtClean="0"/>
              <a:t>- </a:t>
            </a:r>
            <a:r>
              <a:rPr lang="es-ES" i="1" dirty="0" err="1" smtClean="0"/>
              <a:t>Aviation</a:t>
            </a:r>
            <a:r>
              <a:rPr lang="es-ES" i="1" dirty="0" smtClean="0"/>
              <a:t> </a:t>
            </a:r>
            <a:r>
              <a:rPr lang="es-ES" i="1" dirty="0" err="1" smtClean="0"/>
              <a:t>Industry</a:t>
            </a:r>
            <a:r>
              <a:rPr lang="es-ES" i="1" dirty="0" smtClean="0"/>
              <a:t> CBT (</a:t>
            </a:r>
            <a:r>
              <a:rPr lang="es-ES" i="1" dirty="0" err="1" smtClean="0"/>
              <a:t>Computer-Based</a:t>
            </a:r>
            <a:r>
              <a:rPr lang="es-ES" i="1" dirty="0" smtClean="0"/>
              <a:t> Training) </a:t>
            </a:r>
            <a:r>
              <a:rPr lang="es-ES" i="1" dirty="0" err="1" smtClean="0"/>
              <a:t>Committee</a:t>
            </a:r>
            <a:r>
              <a:rPr lang="es-ES" dirty="0" smtClean="0"/>
              <a:t> (AICC)</a:t>
            </a:r>
          </a:p>
          <a:p>
            <a:r>
              <a:rPr lang="es-ES" i="1" dirty="0" smtClean="0"/>
              <a:t>- IEEE </a:t>
            </a:r>
            <a:r>
              <a:rPr lang="es-ES" i="1" dirty="0" err="1" smtClean="0"/>
              <a:t>Learning</a:t>
            </a:r>
            <a:r>
              <a:rPr lang="es-ES" i="1" dirty="0" smtClean="0"/>
              <a:t> </a:t>
            </a:r>
            <a:r>
              <a:rPr lang="es-ES" i="1" dirty="0" err="1" smtClean="0"/>
              <a:t>Technology</a:t>
            </a:r>
            <a:r>
              <a:rPr lang="es-ES" i="1" dirty="0" smtClean="0"/>
              <a:t> </a:t>
            </a:r>
            <a:r>
              <a:rPr lang="es-ES" i="1" dirty="0" err="1" smtClean="0"/>
              <a:t>Standards</a:t>
            </a:r>
            <a:r>
              <a:rPr lang="es-ES" i="1" dirty="0" smtClean="0"/>
              <a:t> </a:t>
            </a:r>
            <a:r>
              <a:rPr lang="es-ES" i="1" dirty="0" err="1" smtClean="0"/>
              <a:t>Committee</a:t>
            </a:r>
            <a:r>
              <a:rPr lang="es-ES" dirty="0" smtClean="0"/>
              <a:t> (LTSC)</a:t>
            </a:r>
          </a:p>
          <a:p>
            <a:r>
              <a:rPr lang="es-ES" i="1" dirty="0" smtClean="0"/>
              <a:t>- IMS Global </a:t>
            </a:r>
            <a:r>
              <a:rPr lang="es-ES" i="1" dirty="0" err="1" smtClean="0"/>
              <a:t>Learning</a:t>
            </a:r>
            <a:r>
              <a:rPr lang="es-ES" i="1" dirty="0" smtClean="0"/>
              <a:t> </a:t>
            </a:r>
            <a:r>
              <a:rPr lang="es-ES" i="1" dirty="0" err="1" smtClean="0"/>
              <a:t>Consortium</a:t>
            </a:r>
            <a:r>
              <a:rPr lang="es-ES" i="1" dirty="0" smtClean="0"/>
              <a:t>, </a:t>
            </a:r>
            <a:r>
              <a:rPr lang="es-ES" i="1" dirty="0" err="1" smtClean="0"/>
              <a:t>Inc</a:t>
            </a:r>
            <a:r>
              <a:rPr lang="es-ES" dirty="0" smtClean="0"/>
              <a:t> (IMS Global)</a:t>
            </a:r>
          </a:p>
          <a:p>
            <a:r>
              <a:rPr lang="es-ES" i="1" dirty="0" smtClean="0"/>
              <a:t>- </a:t>
            </a:r>
            <a:r>
              <a:rPr lang="es-ES" i="1" dirty="0" err="1" smtClean="0"/>
              <a:t>AeroSpace</a:t>
            </a:r>
            <a:r>
              <a:rPr lang="es-ES" i="1" dirty="0" smtClean="0"/>
              <a:t> and </a:t>
            </a:r>
            <a:r>
              <a:rPr lang="es-ES" i="1" dirty="0" err="1" smtClean="0"/>
              <a:t>Defense</a:t>
            </a:r>
            <a:r>
              <a:rPr lang="es-ES" i="1" dirty="0" smtClean="0"/>
              <a:t> Industries </a:t>
            </a:r>
            <a:r>
              <a:rPr lang="es-ES" i="1" dirty="0" err="1" smtClean="0"/>
              <a:t>Association</a:t>
            </a:r>
            <a:r>
              <a:rPr lang="es-ES" i="1" dirty="0" smtClean="0"/>
              <a:t> of </a:t>
            </a:r>
            <a:r>
              <a:rPr lang="es-ES" i="1" dirty="0" err="1" smtClean="0"/>
              <a:t>Europe</a:t>
            </a:r>
            <a:r>
              <a:rPr lang="es-ES" i="1" dirty="0" smtClean="0"/>
              <a:t> (ASD) </a:t>
            </a:r>
            <a:r>
              <a:rPr lang="es-ES" i="1" dirty="0" err="1" smtClean="0"/>
              <a:t>Technical</a:t>
            </a:r>
            <a:r>
              <a:rPr lang="es-ES" i="1" dirty="0" smtClean="0"/>
              <a:t> </a:t>
            </a:r>
            <a:r>
              <a:rPr lang="es-ES" i="1" dirty="0" err="1" smtClean="0"/>
              <a:t>Publication</a:t>
            </a:r>
            <a:r>
              <a:rPr lang="es-ES" i="1" dirty="0" smtClean="0"/>
              <a:t> </a:t>
            </a:r>
            <a:r>
              <a:rPr lang="es-ES" i="1" dirty="0" err="1" smtClean="0"/>
              <a:t>Specification</a:t>
            </a:r>
            <a:r>
              <a:rPr lang="es-ES" i="1" dirty="0" smtClean="0"/>
              <a:t> </a:t>
            </a:r>
            <a:r>
              <a:rPr lang="es-ES" i="1" dirty="0" err="1" smtClean="0"/>
              <a:t>Maintenance</a:t>
            </a:r>
            <a:r>
              <a:rPr lang="es-ES" i="1" dirty="0" smtClean="0"/>
              <a:t> </a:t>
            </a:r>
            <a:r>
              <a:rPr lang="es-ES" i="1" dirty="0" err="1" smtClean="0"/>
              <a:t>Group</a:t>
            </a:r>
            <a:r>
              <a:rPr lang="es-ES" i="1" dirty="0" smtClean="0"/>
              <a:t> (TPSMG)</a:t>
            </a:r>
            <a:endParaRPr lang="es-ES" dirty="0"/>
          </a:p>
        </p:txBody>
      </p:sp>
    </p:spTree>
    <p:extLst>
      <p:ext uri="{BB962C8B-B14F-4D97-AF65-F5344CB8AC3E}">
        <p14:creationId xmlns:p14="http://schemas.microsoft.com/office/powerpoint/2010/main" val="3363044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35846"/>
            <a:ext cx="8496944" cy="4524315"/>
          </a:xfrm>
          <a:prstGeom prst="rect">
            <a:avLst/>
          </a:prstGeom>
        </p:spPr>
        <p:txBody>
          <a:bodyPr wrap="square">
            <a:spAutoFit/>
          </a:bodyPr>
          <a:lstStyle/>
          <a:p>
            <a:r>
              <a:rPr lang="es-ES" b="1" dirty="0" smtClean="0"/>
              <a:t>Componentes de la especificación SCORM </a:t>
            </a:r>
          </a:p>
          <a:p>
            <a:r>
              <a:rPr lang="es-ES" dirty="0" smtClean="0"/>
              <a:t>La especificación SCORM está dividida en "libros técnicos", Estos libros se agrupan en 3 temas principales:</a:t>
            </a:r>
          </a:p>
          <a:p>
            <a:endParaRPr lang="es-ES" dirty="0" smtClean="0"/>
          </a:p>
          <a:p>
            <a:r>
              <a:rPr lang="es-ES" b="1" i="1" dirty="0" smtClean="0"/>
              <a:t>Modelo de Agregación de Contenidos</a:t>
            </a:r>
            <a:r>
              <a:rPr lang="es-ES" i="1" dirty="0" smtClean="0"/>
              <a:t> (Content </a:t>
            </a:r>
            <a:r>
              <a:rPr lang="es-ES" i="1" dirty="0" err="1" smtClean="0"/>
              <a:t>Aggregation</a:t>
            </a:r>
            <a:r>
              <a:rPr lang="es-ES" i="1" dirty="0" smtClean="0"/>
              <a:t> </a:t>
            </a:r>
            <a:r>
              <a:rPr lang="es-ES" i="1" dirty="0" err="1" smtClean="0"/>
              <a:t>Model</a:t>
            </a:r>
            <a:r>
              <a:rPr lang="es-ES" i="1" dirty="0" smtClean="0"/>
              <a:t>)</a:t>
            </a:r>
            <a:r>
              <a:rPr lang="es-ES" dirty="0" smtClean="0"/>
              <a:t>, que asegura métodos coherentes en materia de almacenamiento, de identificación, de condicionamiento de intercambios y de recuperación de contenidos.</a:t>
            </a:r>
          </a:p>
          <a:p>
            <a:endParaRPr lang="es-ES" dirty="0" smtClean="0"/>
          </a:p>
          <a:p>
            <a:r>
              <a:rPr lang="es-ES" b="1" i="1" dirty="0" smtClean="0"/>
              <a:t>Entorno de Ejecución</a:t>
            </a:r>
            <a:r>
              <a:rPr lang="es-ES" i="1" dirty="0" smtClean="0"/>
              <a:t> (</a:t>
            </a:r>
            <a:r>
              <a:rPr lang="es-ES" i="1" dirty="0" err="1" smtClean="0"/>
              <a:t>Run</a:t>
            </a:r>
            <a:r>
              <a:rPr lang="es-ES" i="1" dirty="0" smtClean="0"/>
              <a:t>-Time </a:t>
            </a:r>
            <a:r>
              <a:rPr lang="es-ES" i="1" dirty="0" err="1" smtClean="0"/>
              <a:t>Enviroment</a:t>
            </a:r>
            <a:r>
              <a:rPr lang="es-ES" i="1" dirty="0" smtClean="0"/>
              <a:t> )</a:t>
            </a:r>
            <a:r>
              <a:rPr lang="es-ES" dirty="0" smtClean="0"/>
              <a:t>, que describe las exigencias sobre el sistema de gestión del aprendizaje (SGA) que éste debe implementar para que pueda gestionar el entorno de ejecución con el contenido SCORM.</a:t>
            </a:r>
          </a:p>
          <a:p>
            <a:endParaRPr lang="es-ES" dirty="0" smtClean="0"/>
          </a:p>
          <a:p>
            <a:r>
              <a:rPr lang="es-ES" b="1" i="1" dirty="0" smtClean="0"/>
              <a:t>Secuenciación y navegación</a:t>
            </a:r>
            <a:r>
              <a:rPr lang="es-ES" i="1" dirty="0" smtClean="0"/>
              <a:t> (</a:t>
            </a:r>
            <a:r>
              <a:rPr lang="es-ES" i="1" dirty="0" err="1" smtClean="0"/>
              <a:t>Sequencing</a:t>
            </a:r>
            <a:r>
              <a:rPr lang="es-ES" i="1" dirty="0" smtClean="0"/>
              <a:t> and </a:t>
            </a:r>
            <a:r>
              <a:rPr lang="es-ES" i="1" dirty="0" err="1" smtClean="0"/>
              <a:t>Navigation</a:t>
            </a:r>
            <a:r>
              <a:rPr lang="es-ES" i="1" dirty="0" smtClean="0"/>
              <a:t>)</a:t>
            </a:r>
            <a:r>
              <a:rPr lang="es-ES" dirty="0" smtClean="0"/>
              <a:t>, que permite una presentación dinámica del contenido. Describe cómo el sistema interpreta las reglas de secuenciación introducidas por un desarrollador de contenidos, así como los eventos de navegación lanzados por el estudiante o por el sistema. </a:t>
            </a:r>
            <a:endParaRPr lang="es-ES" dirty="0"/>
          </a:p>
        </p:txBody>
      </p:sp>
    </p:spTree>
    <p:extLst>
      <p:ext uri="{BB962C8B-B14F-4D97-AF65-F5344CB8AC3E}">
        <p14:creationId xmlns:p14="http://schemas.microsoft.com/office/powerpoint/2010/main" val="3394481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13" y="33338"/>
            <a:ext cx="8867775"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4481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565277558"/>
              </p:ext>
            </p:extLst>
          </p:nvPr>
        </p:nvGraphicFramePr>
        <p:xfrm>
          <a:off x="323528" y="836712"/>
          <a:ext cx="8496943" cy="4579933"/>
        </p:xfrm>
        <a:graphic>
          <a:graphicData uri="http://schemas.openxmlformats.org/drawingml/2006/table">
            <a:tbl>
              <a:tblPr>
                <a:tableStyleId>{5C22544A-7EE6-4342-B048-85BDC9FD1C3A}</a:tableStyleId>
              </a:tblPr>
              <a:tblGrid>
                <a:gridCol w="1512168"/>
                <a:gridCol w="2381375"/>
                <a:gridCol w="1314859"/>
                <a:gridCol w="3288541"/>
              </a:tblGrid>
              <a:tr h="412424">
                <a:tc gridSpan="4">
                  <a:txBody>
                    <a:bodyPr/>
                    <a:lstStyle/>
                    <a:p>
                      <a:pPr>
                        <a:lnSpc>
                          <a:spcPct val="115000"/>
                        </a:lnSpc>
                        <a:spcAft>
                          <a:spcPts val="0"/>
                        </a:spcAft>
                      </a:pPr>
                      <a:r>
                        <a:rPr lang="es-ES" sz="1600" b="1" dirty="0">
                          <a:effectLst/>
                          <a:latin typeface="Arial Narrow" pitchFamily="34" charset="0"/>
                        </a:rPr>
                        <a:t>Significado de los acrónimos utilizados</a:t>
                      </a:r>
                      <a:endParaRPr lang="es-ES" sz="1600" b="1" dirty="0">
                        <a:effectLst/>
                        <a:latin typeface="Arial Narrow" pitchFamily="34" charset="0"/>
                        <a:ea typeface="MS Mincho"/>
                        <a:cs typeface="Times New Roman"/>
                      </a:endParaRPr>
                    </a:p>
                  </a:txBody>
                  <a:tcPr marL="53975" marR="53975" marT="26670" marB="26670" anchor="ctr"/>
                </a:tc>
                <a:tc hMerge="1">
                  <a:txBody>
                    <a:bodyPr/>
                    <a:lstStyle/>
                    <a:p>
                      <a:endParaRPr lang="es-ES"/>
                    </a:p>
                  </a:txBody>
                  <a:tcPr/>
                </a:tc>
                <a:tc hMerge="1">
                  <a:txBody>
                    <a:bodyPr/>
                    <a:lstStyle/>
                    <a:p>
                      <a:endParaRPr lang="es-ES"/>
                    </a:p>
                  </a:txBody>
                  <a:tcPr/>
                </a:tc>
                <a:tc hMerge="1">
                  <a:txBody>
                    <a:bodyPr/>
                    <a:lstStyle/>
                    <a:p>
                      <a:endParaRPr lang="es-ES"/>
                    </a:p>
                  </a:txBody>
                  <a:tcPr/>
                </a:tc>
              </a:tr>
              <a:tr h="751017">
                <a:tc>
                  <a:txBody>
                    <a:bodyPr/>
                    <a:lstStyle/>
                    <a:p>
                      <a:pPr>
                        <a:lnSpc>
                          <a:spcPct val="115000"/>
                        </a:lnSpc>
                        <a:spcAft>
                          <a:spcPts val="0"/>
                        </a:spcAft>
                      </a:pPr>
                      <a:r>
                        <a:rPr lang="es-ES" sz="1600" dirty="0">
                          <a:effectLst/>
                          <a:latin typeface="Arial Narrow" pitchFamily="34" charset="0"/>
                        </a:rPr>
                        <a:t>Acrónimo (en)</a:t>
                      </a:r>
                      <a:endParaRPr lang="es-ES" sz="1600" dirty="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dirty="0">
                          <a:effectLst/>
                          <a:latin typeface="Arial Narrow" pitchFamily="34" charset="0"/>
                        </a:rPr>
                        <a:t>Significado (en)</a:t>
                      </a:r>
                      <a:endParaRPr lang="es-ES" sz="1600" dirty="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Acrónimo (es)</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Significado (es)</a:t>
                      </a:r>
                      <a:endParaRPr lang="es-ES" sz="1600">
                        <a:effectLst/>
                        <a:latin typeface="Arial Narrow" pitchFamily="34" charset="0"/>
                        <a:ea typeface="MS Mincho"/>
                        <a:cs typeface="Times New Roman"/>
                      </a:endParaRPr>
                    </a:p>
                  </a:txBody>
                  <a:tcPr marL="53975" marR="53975" marT="26670" marB="26670" anchor="ctr"/>
                </a:tc>
              </a:tr>
              <a:tr h="751017">
                <a:tc>
                  <a:txBody>
                    <a:bodyPr/>
                    <a:lstStyle/>
                    <a:p>
                      <a:pPr>
                        <a:lnSpc>
                          <a:spcPct val="115000"/>
                        </a:lnSpc>
                        <a:spcAft>
                          <a:spcPts val="0"/>
                        </a:spcAft>
                      </a:pPr>
                      <a:r>
                        <a:rPr lang="es-ES" sz="1600" dirty="0">
                          <a:effectLst/>
                          <a:latin typeface="Arial Narrow" pitchFamily="34" charset="0"/>
                        </a:rPr>
                        <a:t>API</a:t>
                      </a:r>
                      <a:endParaRPr lang="es-ES" sz="1600" dirty="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dirty="0" err="1">
                          <a:effectLst/>
                          <a:latin typeface="Arial Narrow" pitchFamily="34" charset="0"/>
                        </a:rPr>
                        <a:t>Application</a:t>
                      </a:r>
                      <a:r>
                        <a:rPr lang="es-ES" sz="1600" dirty="0">
                          <a:effectLst/>
                          <a:latin typeface="Arial Narrow" pitchFamily="34" charset="0"/>
                        </a:rPr>
                        <a:t> </a:t>
                      </a:r>
                      <a:r>
                        <a:rPr lang="es-ES" sz="1600" dirty="0" err="1">
                          <a:effectLst/>
                          <a:latin typeface="Arial Narrow" pitchFamily="34" charset="0"/>
                        </a:rPr>
                        <a:t>Program</a:t>
                      </a:r>
                      <a:r>
                        <a:rPr lang="es-ES" sz="1600" dirty="0">
                          <a:effectLst/>
                          <a:latin typeface="Arial Narrow" pitchFamily="34" charset="0"/>
                        </a:rPr>
                        <a:t> Interface</a:t>
                      </a:r>
                      <a:endParaRPr lang="es-ES" sz="1600" dirty="0">
                        <a:effectLst/>
                        <a:latin typeface="Arial Narrow" pitchFamily="34" charset="0"/>
                        <a:ea typeface="MS Mincho"/>
                        <a:cs typeface="Times New Roman"/>
                      </a:endParaRPr>
                    </a:p>
                  </a:txBody>
                  <a:tcPr marL="53975" marR="53975" marT="26670" marB="26670" anchor="ctr"/>
                </a:tc>
                <a:tc>
                  <a:txBody>
                    <a:bodyPr/>
                    <a:lstStyle/>
                    <a:p>
                      <a:pPr>
                        <a:lnSpc>
                          <a:spcPct val="115000"/>
                        </a:lnSpc>
                      </a:pPr>
                      <a:endParaRPr lang="es-ES" sz="1600">
                        <a:effectLst/>
                        <a:latin typeface="Arial Narrow" pitchFamily="34" charset="0"/>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Interfaz de programación de aplicación</a:t>
                      </a:r>
                      <a:endParaRPr lang="es-ES" sz="1600">
                        <a:effectLst/>
                        <a:latin typeface="Arial Narrow" pitchFamily="34" charset="0"/>
                        <a:ea typeface="MS Mincho"/>
                        <a:cs typeface="Times New Roman"/>
                      </a:endParaRPr>
                    </a:p>
                  </a:txBody>
                  <a:tcPr marL="53975" marR="53975" marT="26670" marB="26670" anchor="ctr"/>
                </a:tc>
              </a:tr>
              <a:tr h="412424">
                <a:tc>
                  <a:txBody>
                    <a:bodyPr/>
                    <a:lstStyle/>
                    <a:p>
                      <a:pPr>
                        <a:lnSpc>
                          <a:spcPct val="115000"/>
                        </a:lnSpc>
                        <a:spcAft>
                          <a:spcPts val="0"/>
                        </a:spcAft>
                      </a:pPr>
                      <a:r>
                        <a:rPr lang="es-ES" sz="1600">
                          <a:effectLst/>
                          <a:latin typeface="Arial Narrow" pitchFamily="34" charset="0"/>
                        </a:rPr>
                        <a:t>CAM</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Content Aggregation Model</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MAC</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Modelo de Agregación de Contenido</a:t>
                      </a:r>
                      <a:endParaRPr lang="es-ES" sz="1600">
                        <a:effectLst/>
                        <a:latin typeface="Arial Narrow" pitchFamily="34" charset="0"/>
                        <a:ea typeface="MS Mincho"/>
                        <a:cs typeface="Times New Roman"/>
                      </a:endParaRPr>
                    </a:p>
                  </a:txBody>
                  <a:tcPr marL="53975" marR="53975" marT="26670" marB="26670" anchor="ctr"/>
                </a:tc>
              </a:tr>
              <a:tr h="751017">
                <a:tc>
                  <a:txBody>
                    <a:bodyPr/>
                    <a:lstStyle/>
                    <a:p>
                      <a:pPr>
                        <a:lnSpc>
                          <a:spcPct val="115000"/>
                        </a:lnSpc>
                        <a:spcAft>
                          <a:spcPts val="0"/>
                        </a:spcAft>
                      </a:pPr>
                      <a:r>
                        <a:rPr lang="es-ES" sz="1600">
                          <a:effectLst/>
                          <a:latin typeface="Arial Narrow" pitchFamily="34" charset="0"/>
                        </a:rPr>
                        <a:t>LMS</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Learning Management System</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SGA</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Sistema de Gestión del Aprendizaje</a:t>
                      </a:r>
                      <a:endParaRPr lang="es-ES" sz="1600">
                        <a:effectLst/>
                        <a:latin typeface="Arial Narrow" pitchFamily="34" charset="0"/>
                        <a:ea typeface="MS Mincho"/>
                        <a:cs typeface="Times New Roman"/>
                      </a:endParaRPr>
                    </a:p>
                  </a:txBody>
                  <a:tcPr marL="53975" marR="53975" marT="26670" marB="26670" anchor="ctr"/>
                </a:tc>
              </a:tr>
              <a:tr h="751017">
                <a:tc>
                  <a:txBody>
                    <a:bodyPr/>
                    <a:lstStyle/>
                    <a:p>
                      <a:pPr>
                        <a:lnSpc>
                          <a:spcPct val="115000"/>
                        </a:lnSpc>
                        <a:spcAft>
                          <a:spcPts val="0"/>
                        </a:spcAft>
                      </a:pPr>
                      <a:r>
                        <a:rPr lang="es-ES" sz="1600">
                          <a:effectLst/>
                          <a:latin typeface="Arial Narrow" pitchFamily="34" charset="0"/>
                        </a:rPr>
                        <a:t>SCORM</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n-US" sz="1600">
                          <a:effectLst/>
                          <a:latin typeface="Arial Narrow" pitchFamily="34" charset="0"/>
                        </a:rPr>
                        <a:t>Sharable Content Object Reference Model</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pPr>
                      <a:endParaRPr lang="es-ES" sz="1600">
                        <a:effectLst/>
                        <a:latin typeface="Arial Narrow" pitchFamily="34" charset="0"/>
                        <a:cs typeface="Times New Roman"/>
                      </a:endParaRPr>
                    </a:p>
                  </a:txBody>
                  <a:tcPr marL="53975" marR="53975" marT="26670" marB="26670" anchor="ctr"/>
                </a:tc>
                <a:tc>
                  <a:txBody>
                    <a:bodyPr/>
                    <a:lstStyle/>
                    <a:p>
                      <a:pPr>
                        <a:lnSpc>
                          <a:spcPct val="115000"/>
                        </a:lnSpc>
                        <a:spcAft>
                          <a:spcPts val="0"/>
                        </a:spcAft>
                      </a:pPr>
                      <a:r>
                        <a:rPr lang="es-ES" sz="1600">
                          <a:effectLst/>
                          <a:latin typeface="Arial Narrow" pitchFamily="34" charset="0"/>
                        </a:rPr>
                        <a:t>Modelo de Referencia de Objetos de Contenido Compartible</a:t>
                      </a:r>
                      <a:endParaRPr lang="es-ES" sz="1600">
                        <a:effectLst/>
                        <a:latin typeface="Arial Narrow" pitchFamily="34" charset="0"/>
                        <a:ea typeface="MS Mincho"/>
                        <a:cs typeface="Times New Roman"/>
                      </a:endParaRPr>
                    </a:p>
                  </a:txBody>
                  <a:tcPr marL="53975" marR="53975" marT="26670" marB="26670" anchor="ctr"/>
                </a:tc>
              </a:tr>
              <a:tr h="751017">
                <a:tc>
                  <a:txBody>
                    <a:bodyPr/>
                    <a:lstStyle/>
                    <a:p>
                      <a:pPr>
                        <a:lnSpc>
                          <a:spcPct val="115000"/>
                        </a:lnSpc>
                        <a:spcAft>
                          <a:spcPts val="0"/>
                        </a:spcAft>
                      </a:pPr>
                      <a:r>
                        <a:rPr lang="es-ES" sz="1600">
                          <a:effectLst/>
                          <a:latin typeface="Arial Narrow" pitchFamily="34" charset="0"/>
                        </a:rPr>
                        <a:t>IEEE</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spcAft>
                          <a:spcPts val="0"/>
                        </a:spcAft>
                      </a:pPr>
                      <a:r>
                        <a:rPr lang="en-US" sz="1600">
                          <a:effectLst/>
                          <a:latin typeface="Arial Narrow" pitchFamily="34" charset="0"/>
                        </a:rPr>
                        <a:t>Institute of Electrical and Electronics Engineers</a:t>
                      </a:r>
                      <a:endParaRPr lang="es-ES" sz="1600">
                        <a:effectLst/>
                        <a:latin typeface="Arial Narrow" pitchFamily="34" charset="0"/>
                        <a:ea typeface="MS Mincho"/>
                        <a:cs typeface="Times New Roman"/>
                      </a:endParaRPr>
                    </a:p>
                  </a:txBody>
                  <a:tcPr marL="53975" marR="53975" marT="26670" marB="26670" anchor="ctr"/>
                </a:tc>
                <a:tc>
                  <a:txBody>
                    <a:bodyPr/>
                    <a:lstStyle/>
                    <a:p>
                      <a:pPr>
                        <a:lnSpc>
                          <a:spcPct val="115000"/>
                        </a:lnSpc>
                      </a:pPr>
                      <a:endParaRPr lang="es-ES" sz="1600">
                        <a:effectLst/>
                        <a:latin typeface="Arial Narrow" pitchFamily="34" charset="0"/>
                        <a:cs typeface="Times New Roman"/>
                      </a:endParaRPr>
                    </a:p>
                  </a:txBody>
                  <a:tcPr marL="53975" marR="53975" marT="26670" marB="26670" anchor="ctr"/>
                </a:tc>
                <a:tc>
                  <a:txBody>
                    <a:bodyPr/>
                    <a:lstStyle/>
                    <a:p>
                      <a:pPr>
                        <a:lnSpc>
                          <a:spcPct val="115000"/>
                        </a:lnSpc>
                        <a:spcAft>
                          <a:spcPts val="0"/>
                        </a:spcAft>
                      </a:pPr>
                      <a:r>
                        <a:rPr lang="es-ES" sz="1600" dirty="0">
                          <a:effectLst/>
                          <a:latin typeface="Arial Narrow" pitchFamily="34" charset="0"/>
                        </a:rPr>
                        <a:t>Instituto de Ingenieros Eléctricos y Electrónicos</a:t>
                      </a:r>
                      <a:endParaRPr lang="es-ES" sz="1600" dirty="0">
                        <a:effectLst/>
                        <a:latin typeface="Arial Narrow" pitchFamily="34" charset="0"/>
                        <a:ea typeface="MS Mincho"/>
                        <a:cs typeface="Times New Roman"/>
                      </a:endParaRPr>
                    </a:p>
                  </a:txBody>
                  <a:tcPr marL="53975" marR="53975" marT="26670" marB="26670" anchor="ctr"/>
                </a:tc>
              </a:tr>
            </a:tbl>
          </a:graphicData>
        </a:graphic>
      </p:graphicFrame>
    </p:spTree>
    <p:extLst>
      <p:ext uri="{BB962C8B-B14F-4D97-AF65-F5344CB8AC3E}">
        <p14:creationId xmlns:p14="http://schemas.microsoft.com/office/powerpoint/2010/main" val="3394481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829</Words>
  <Application>Microsoft Office PowerPoint</Application>
  <PresentationFormat>Presentación en pantalla (4:3)</PresentationFormat>
  <Paragraphs>65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jmil</dc:creator>
  <cp:lastModifiedBy>jmil</cp:lastModifiedBy>
  <cp:revision>27</cp:revision>
  <dcterms:created xsi:type="dcterms:W3CDTF">2017-04-08T03:28:01Z</dcterms:created>
  <dcterms:modified xsi:type="dcterms:W3CDTF">2017-04-08T04:55:39Z</dcterms:modified>
</cp:coreProperties>
</file>